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333ed2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7333ed2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9082ca3b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9082ca3b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9082ca3b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9082ca3b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9082ca3b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9082ca3b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9082ca3b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9082ca3b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8b0f7560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8b0f7560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8b0f756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8b0f756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8b0f7560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8b0f7560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8b0f7560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b8b0f7560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449283549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b44928354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8b0f75603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8b0f7560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8b0f7560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8b0f7560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44928354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b44928354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44928354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b44928354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8b0f7560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8b0f7560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Прислали фото или другая ситуация, Скобцу написал злоумышленник, который много чего о нем ему рассказал.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8b0f7560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8b0f7560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8b0f7560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8b0f7560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8b0f756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8b0f756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9082ca3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9082ca3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9082ca3b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9082ca3b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D3092"/>
              </a:buClr>
              <a:buSzPts val="2800"/>
              <a:buFont typeface="Roboto"/>
              <a:buNone/>
              <a:defRPr b="1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hyperlink" Target="https://xn--h1adlhdnlo2c.xn--p1ai/lessons/cybersecurity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hyperlink" Target="https://www.kaspersky.ru/blog/" TargetMode="External"/><Relationship Id="rId6" Type="http://schemas.openxmlformats.org/officeDocument/2006/relationships/image" Target="../media/image37.png"/><Relationship Id="rId7" Type="http://schemas.openxmlformats.org/officeDocument/2006/relationships/hyperlink" Target="https://kids.kaspersky.r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309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605550" y="287512"/>
            <a:ext cx="2538437" cy="250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 rotWithShape="1">
          <a:blip r:embed="rId4">
            <a:alphaModFix/>
          </a:blip>
          <a:srcRect b="0" l="4397" r="0" t="0"/>
          <a:stretch/>
        </p:blipFill>
        <p:spPr>
          <a:xfrm>
            <a:off x="0" y="3178800"/>
            <a:ext cx="1418900" cy="19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9648" y="4209199"/>
            <a:ext cx="1817725" cy="71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1734150" y="1709550"/>
            <a:ext cx="56757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Приватность</a:t>
            </a:r>
            <a:endParaRPr b="1" sz="5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 цифровом мире</a:t>
            </a:r>
            <a:endParaRPr b="1" sz="5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1778550" y="396100"/>
            <a:ext cx="55869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Сезон 2020/2021</a:t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 февраля – 22 февраля</a:t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4975" y="4193300"/>
            <a:ext cx="2020202" cy="7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311700" y="445025"/>
            <a:ext cx="58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настройки приватности существуют:</a:t>
            </a:r>
            <a:endParaRPr/>
          </a:p>
        </p:txBody>
      </p:sp>
      <p:pic>
        <p:nvPicPr>
          <p:cNvPr descr="Image" id="182" name="Google Shape;1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/>
        </p:nvSpPr>
        <p:spPr>
          <a:xfrm>
            <a:off x="311700" y="1621150"/>
            <a:ext cx="63051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может видеть мои аудиозаписи: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только друзья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может оставлять записи на моей стене: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только друзья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может добавить меня в друзья: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только друзья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Тип профиля: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Открытый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закрытый</a:t>
            </a:r>
            <a:endParaRPr sz="18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2/2</a:t>
            </a:r>
            <a:endParaRPr sz="18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7325" y="1329825"/>
            <a:ext cx="1767500" cy="328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/>
          <p:nvPr/>
        </p:nvSpPr>
        <p:spPr>
          <a:xfrm>
            <a:off x="3915500" y="3852250"/>
            <a:ext cx="2781300" cy="994500"/>
          </a:xfrm>
          <a:prstGeom prst="wedgeRoundRectCallout">
            <a:avLst>
              <a:gd fmla="val -57354" name="adj1"/>
              <a:gd fmla="val -23205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Действи</a:t>
            </a: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я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на странице видны только друзьям или всему Интернету.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311700" y="1610125"/>
            <a:ext cx="4594200" cy="29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Задание:</a:t>
            </a:r>
            <a:endParaRPr sz="2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закрыть всю информацию на странице от посторонних людей;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оставить доступ к фотографиям для друзей;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оставить возможность новым людям добавляться в друзья.</a:t>
            </a:r>
            <a:endParaRPr sz="2000"/>
          </a:p>
        </p:txBody>
      </p:sp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6843600" cy="1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Давайте поможем Запятыне настроить приватность </a:t>
            </a:r>
            <a:r>
              <a:rPr lang="ru"/>
              <a:t>ее</a:t>
            </a:r>
            <a:r>
              <a:rPr lang="ru"/>
              <a:t> страницы</a:t>
            </a:r>
            <a:endParaRPr/>
          </a:p>
        </p:txBody>
      </p:sp>
      <p:pic>
        <p:nvPicPr>
          <p:cNvPr descr="Image" id="192" name="Google Shape;1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025" y="1686328"/>
            <a:ext cx="4407650" cy="2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893" y="1721618"/>
            <a:ext cx="686050" cy="6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Настройки приватности:</a:t>
            </a:r>
            <a:endParaRPr/>
          </a:p>
        </p:txBody>
      </p:sp>
      <p:pic>
        <p:nvPicPr>
          <p:cNvPr descr="Image"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 txBox="1"/>
          <p:nvPr/>
        </p:nvSpPr>
        <p:spPr>
          <a:xfrm>
            <a:off x="402225" y="1044700"/>
            <a:ext cx="4724400" cy="3745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Кто может видеть мои записи: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 		 Только друзья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Кто может видеть мои фотографии: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 		 Только друзья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Кто может добавлять меня в друзья: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 		 Только друзья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Тип профиля: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Открытый 		  Закрытый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2" name="Google Shape;202;p36"/>
          <p:cNvGrpSpPr/>
          <p:nvPr/>
        </p:nvGrpSpPr>
        <p:grpSpPr>
          <a:xfrm>
            <a:off x="2546791" y="1532980"/>
            <a:ext cx="653819" cy="287109"/>
            <a:chOff x="6467875" y="1651775"/>
            <a:chExt cx="695700" cy="305500"/>
          </a:xfrm>
        </p:grpSpPr>
        <p:sp>
          <p:nvSpPr>
            <p:cNvPr id="203" name="Google Shape;203;p36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6"/>
            <p:cNvSpPr/>
            <p:nvPr/>
          </p:nvSpPr>
          <p:spPr>
            <a:xfrm>
              <a:off x="6467875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36"/>
          <p:cNvGrpSpPr/>
          <p:nvPr/>
        </p:nvGrpSpPr>
        <p:grpSpPr>
          <a:xfrm>
            <a:off x="2546791" y="2468516"/>
            <a:ext cx="653819" cy="287109"/>
            <a:chOff x="6467875" y="1651775"/>
            <a:chExt cx="695700" cy="305500"/>
          </a:xfrm>
        </p:grpSpPr>
        <p:sp>
          <p:nvSpPr>
            <p:cNvPr id="206" name="Google Shape;206;p36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6"/>
            <p:cNvSpPr/>
            <p:nvPr/>
          </p:nvSpPr>
          <p:spPr>
            <a:xfrm>
              <a:off x="6467875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36"/>
          <p:cNvGrpSpPr/>
          <p:nvPr/>
        </p:nvGrpSpPr>
        <p:grpSpPr>
          <a:xfrm>
            <a:off x="2546791" y="3475664"/>
            <a:ext cx="653819" cy="287109"/>
            <a:chOff x="6467875" y="1651775"/>
            <a:chExt cx="695700" cy="305500"/>
          </a:xfrm>
        </p:grpSpPr>
        <p:sp>
          <p:nvSpPr>
            <p:cNvPr id="209" name="Google Shape;209;p36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6"/>
            <p:cNvSpPr/>
            <p:nvPr/>
          </p:nvSpPr>
          <p:spPr>
            <a:xfrm>
              <a:off x="6467875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36"/>
          <p:cNvGrpSpPr/>
          <p:nvPr/>
        </p:nvGrpSpPr>
        <p:grpSpPr>
          <a:xfrm>
            <a:off x="1700019" y="4411201"/>
            <a:ext cx="653819" cy="287109"/>
            <a:chOff x="6467875" y="1651775"/>
            <a:chExt cx="695700" cy="305500"/>
          </a:xfrm>
        </p:grpSpPr>
        <p:sp>
          <p:nvSpPr>
            <p:cNvPr id="212" name="Google Shape;212;p36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6467875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4" name="Google Shape;2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025" y="2067328"/>
            <a:ext cx="4407650" cy="27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/>
          <p:nvPr/>
        </p:nvSpPr>
        <p:spPr>
          <a:xfrm>
            <a:off x="5559125" y="1105150"/>
            <a:ext cx="3352500" cy="630000"/>
          </a:xfrm>
          <a:prstGeom prst="wedgeRoundRectCallout">
            <a:avLst>
              <a:gd fmla="val -38921" name="adj1"/>
              <a:gd fmla="val 89310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Поставьте переключатели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в нужное положение.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893" y="2102618"/>
            <a:ext cx="686050" cy="6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информация в безопасности! </a:t>
            </a:r>
            <a:endParaRPr/>
          </a:p>
        </p:txBody>
      </p:sp>
      <p:pic>
        <p:nvPicPr>
          <p:cNvPr descr="Image" id="222" name="Google Shape;2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/>
        </p:nvSpPr>
        <p:spPr>
          <a:xfrm>
            <a:off x="402225" y="1044700"/>
            <a:ext cx="4724400" cy="3745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Кто может видеть мои записи: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 		 Только друзья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Кто может видеть мои фотографии: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 		 Только друзья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Кто может добавлять меня в друзья: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 		 Только друзья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Тип профиля: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Открытый 		  Закрытый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4" name="Google Shape;224;p37"/>
          <p:cNvGrpSpPr/>
          <p:nvPr/>
        </p:nvGrpSpPr>
        <p:grpSpPr>
          <a:xfrm>
            <a:off x="2562580" y="1532980"/>
            <a:ext cx="652226" cy="287109"/>
            <a:chOff x="6484675" y="1651775"/>
            <a:chExt cx="694005" cy="305500"/>
          </a:xfrm>
        </p:grpSpPr>
        <p:sp>
          <p:nvSpPr>
            <p:cNvPr id="225" name="Google Shape;225;p37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rgbClr val="D9EAD3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6873280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37"/>
          <p:cNvGrpSpPr/>
          <p:nvPr/>
        </p:nvGrpSpPr>
        <p:grpSpPr>
          <a:xfrm>
            <a:off x="2562580" y="2468516"/>
            <a:ext cx="652226" cy="287109"/>
            <a:chOff x="6484675" y="1651775"/>
            <a:chExt cx="694005" cy="305500"/>
          </a:xfrm>
        </p:grpSpPr>
        <p:sp>
          <p:nvSpPr>
            <p:cNvPr id="228" name="Google Shape;228;p37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rgbClr val="D9EAD3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6873280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37"/>
          <p:cNvGrpSpPr/>
          <p:nvPr/>
        </p:nvGrpSpPr>
        <p:grpSpPr>
          <a:xfrm>
            <a:off x="2546791" y="3475664"/>
            <a:ext cx="653819" cy="287109"/>
            <a:chOff x="6467875" y="1651775"/>
            <a:chExt cx="695700" cy="305500"/>
          </a:xfrm>
        </p:grpSpPr>
        <p:sp>
          <p:nvSpPr>
            <p:cNvPr id="231" name="Google Shape;231;p37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6467875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37"/>
          <p:cNvGrpSpPr/>
          <p:nvPr/>
        </p:nvGrpSpPr>
        <p:grpSpPr>
          <a:xfrm>
            <a:off x="1715808" y="4411201"/>
            <a:ext cx="652226" cy="287109"/>
            <a:chOff x="6484675" y="1651775"/>
            <a:chExt cx="694005" cy="305500"/>
          </a:xfrm>
        </p:grpSpPr>
        <p:sp>
          <p:nvSpPr>
            <p:cNvPr id="234" name="Google Shape;234;p37"/>
            <p:cNvSpPr/>
            <p:nvPr/>
          </p:nvSpPr>
          <p:spPr>
            <a:xfrm>
              <a:off x="6484675" y="1660275"/>
              <a:ext cx="678900" cy="297000"/>
            </a:xfrm>
            <a:prstGeom prst="roundRect">
              <a:avLst>
                <a:gd fmla="val 50000" name="adj"/>
              </a:avLst>
            </a:prstGeom>
            <a:solidFill>
              <a:srgbClr val="D9EAD3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6873280" y="1651775"/>
              <a:ext cx="305400" cy="305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Google Shape;2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025" y="1686328"/>
            <a:ext cx="4407650" cy="27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311700" y="1152475"/>
            <a:ext cx="517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мы говорим о настройках приватности, </a:t>
            </a:r>
            <a:r>
              <a:rPr lang="ru"/>
              <a:t>мы подразумеваем, что</a:t>
            </a:r>
            <a:r>
              <a:rPr lang="ru"/>
              <a:t> хотим скрыть какую-то личную </a:t>
            </a:r>
            <a:r>
              <a:rPr lang="ru"/>
              <a:t>информацию</a:t>
            </a:r>
            <a:r>
              <a:rPr lang="ru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Какую информацию надо скрывать от посторонних глаз?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Давайте определим, какая информация может </a:t>
            </a:r>
            <a:r>
              <a:rPr lang="ru"/>
              <a:t>являться</a:t>
            </a:r>
            <a:r>
              <a:rPr lang="ru"/>
              <a:t> личной, а какая нет.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Приготовьте листок и ручку.</a:t>
            </a:r>
            <a:endParaRPr/>
          </a:p>
        </p:txBody>
      </p:sp>
      <p:sp>
        <p:nvSpPr>
          <p:cNvPr id="242" name="Google Shape;24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Поиграем!</a:t>
            </a:r>
            <a:endParaRPr/>
          </a:p>
        </p:txBody>
      </p:sp>
      <p:pic>
        <p:nvPicPr>
          <p:cNvPr descr="Image" id="243" name="Google Shape;24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 rot="-495778">
            <a:off x="3628746" y="3912689"/>
            <a:ext cx="622058" cy="778781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808" y="3996246"/>
            <a:ext cx="611742" cy="61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464" y="1303200"/>
            <a:ext cx="816398" cy="81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1200" y="2218760"/>
            <a:ext cx="1246185" cy="124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4920" y="1385492"/>
            <a:ext cx="1094200" cy="109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6426" y="2610977"/>
            <a:ext cx="1285900" cy="128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9191" y="3564130"/>
            <a:ext cx="626723" cy="6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Какая информация является личной,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какая – нет?</a:t>
            </a:r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311700" y="1381075"/>
            <a:ext cx="85206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Нарисуйте 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таблицу, состоящую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 из двух колонок 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с </a:t>
            </a:r>
            <a:r>
              <a:rPr lang="ru">
                <a:solidFill>
                  <a:srgbClr val="0F1C2C"/>
                </a:solidFill>
              </a:rPr>
              <a:t>заголовками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 «</a:t>
            </a:r>
            <a:r>
              <a:rPr lang="ru">
                <a:solidFill>
                  <a:srgbClr val="0F1C2C"/>
                </a:solidFill>
              </a:rPr>
              <a:t>Л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ичная» и «</a:t>
            </a:r>
            <a:r>
              <a:rPr lang="ru">
                <a:solidFill>
                  <a:srgbClr val="0F1C2C"/>
                </a:solidFill>
              </a:rPr>
              <a:t>Н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еличная»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информация. </a:t>
            </a:r>
            <a:r>
              <a:rPr lang="ru">
                <a:solidFill>
                  <a:srgbClr val="0F1C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Распределите информацию по колонкам.</a:t>
            </a:r>
            <a:endParaRPr/>
          </a:p>
        </p:txBody>
      </p:sp>
      <p:sp>
        <p:nvSpPr>
          <p:cNvPr id="257" name="Google Shape;257;p39"/>
          <p:cNvSpPr/>
          <p:nvPr/>
        </p:nvSpPr>
        <p:spPr>
          <a:xfrm>
            <a:off x="425800" y="23158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Номер телефона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2868925" y="23158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Фамилия, имя, отчество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5252450" y="23158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Адрес проживания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425800" y="32606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Список любимых </a:t>
            </a: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книг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2868925" y="32606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Логин и пароль 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от почты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5312050" y="32606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Информация 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 погоде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425800" y="41543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Музыкальные предпочтения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2868925" y="41543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Никнейм</a:t>
            </a: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в игре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9"/>
          <p:cNvSpPr/>
          <p:nvPr/>
        </p:nvSpPr>
        <p:spPr>
          <a:xfrm>
            <a:off x="5312050" y="4154350"/>
            <a:ext cx="2137500" cy="6642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Селфи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266" name="Google Shape;26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Проверим ответ</a:t>
            </a:r>
            <a:endParaRPr/>
          </a:p>
        </p:txBody>
      </p:sp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311700" y="2066875"/>
            <a:ext cx="8520600" cy="4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Л</a:t>
            </a:r>
            <a:r>
              <a:rPr b="1" lang="ru" sz="2000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ичная информация 	</a:t>
            </a:r>
            <a:r>
              <a:rPr b="1" lang="ru" sz="2000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			 </a:t>
            </a:r>
            <a:r>
              <a:rPr b="1" lang="ru" sz="2000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Неличная информация</a:t>
            </a:r>
            <a:endParaRPr b="1" sz="2000"/>
          </a:p>
        </p:txBody>
      </p:sp>
      <p:sp>
        <p:nvSpPr>
          <p:cNvPr id="273" name="Google Shape;273;p40"/>
          <p:cNvSpPr/>
          <p:nvPr/>
        </p:nvSpPr>
        <p:spPr>
          <a:xfrm>
            <a:off x="425800" y="2616254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Номер телефона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2281218" y="2616255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Фамилия, имя, отчество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425788" y="3320806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Адрес проживания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4571994" y="2616250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Список любимых книг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2281225" y="3320791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Логин и пароль 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от почты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4572008" y="3320790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Информация 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 погоде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0"/>
          <p:cNvSpPr/>
          <p:nvPr/>
        </p:nvSpPr>
        <p:spPr>
          <a:xfrm>
            <a:off x="6484486" y="2616249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Музыкальные предпочтения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0"/>
          <p:cNvSpPr/>
          <p:nvPr/>
        </p:nvSpPr>
        <p:spPr>
          <a:xfrm>
            <a:off x="6484475" y="3320809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Никнейм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 игре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40"/>
          <p:cNvSpPr/>
          <p:nvPr/>
        </p:nvSpPr>
        <p:spPr>
          <a:xfrm>
            <a:off x="425800" y="4025350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Селфи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311700" y="1018500"/>
            <a:ext cx="7530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Сверьте</a:t>
            </a:r>
            <a:r>
              <a:rPr lang="ru" sz="1800">
                <a:latin typeface="Roboto"/>
                <a:ea typeface="Roboto"/>
                <a:cs typeface="Roboto"/>
                <a:sym typeface="Roboto"/>
              </a:rPr>
              <a:t> ответ со слайдом. </a:t>
            </a:r>
            <a:r>
              <a:rPr lang="ru" sz="1800">
                <a:latin typeface="Roboto"/>
                <a:ea typeface="Roboto"/>
                <a:cs typeface="Roboto"/>
                <a:sym typeface="Roboto"/>
              </a:rPr>
              <a:t>Обсудим результаты.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latin typeface="Roboto"/>
                <a:ea typeface="Roboto"/>
                <a:cs typeface="Roboto"/>
                <a:sym typeface="Roboto"/>
              </a:rPr>
              <a:t>Есть ли отличия? Какие пункты не сошлись? </a:t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latin typeface="Roboto"/>
                <a:ea typeface="Roboto"/>
                <a:cs typeface="Roboto"/>
                <a:sym typeface="Roboto"/>
              </a:rPr>
              <a:t>Почему вы приняли такое решение?</a:t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283" name="Google Shape;2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type="title"/>
          </p:nvPr>
        </p:nvSpPr>
        <p:spPr>
          <a:xfrm>
            <a:off x="311700" y="445025"/>
            <a:ext cx="7013100" cy="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Продолжим игру! Дополните раздел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«Личная информация»</a:t>
            </a:r>
            <a:endParaRPr/>
          </a:p>
        </p:txBody>
      </p:sp>
      <p:sp>
        <p:nvSpPr>
          <p:cNvPr id="289" name="Google Shape;289;p41"/>
          <p:cNvSpPr txBox="1"/>
          <p:nvPr>
            <p:ph idx="1" type="body"/>
          </p:nvPr>
        </p:nvSpPr>
        <p:spPr>
          <a:xfrm>
            <a:off x="311700" y="2066875"/>
            <a:ext cx="29223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F1C2C"/>
                </a:solidFill>
                <a:latin typeface="Roboto"/>
                <a:ea typeface="Roboto"/>
                <a:cs typeface="Roboto"/>
                <a:sym typeface="Roboto"/>
              </a:rPr>
              <a:t>Личная информация </a:t>
            </a:r>
            <a:endParaRPr b="1" sz="2000"/>
          </a:p>
        </p:txBody>
      </p:sp>
      <p:sp>
        <p:nvSpPr>
          <p:cNvPr id="290" name="Google Shape;290;p41"/>
          <p:cNvSpPr/>
          <p:nvPr/>
        </p:nvSpPr>
        <p:spPr>
          <a:xfrm>
            <a:off x="425800" y="2616254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Номер телефона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41"/>
          <p:cNvSpPr/>
          <p:nvPr/>
        </p:nvSpPr>
        <p:spPr>
          <a:xfrm>
            <a:off x="2281218" y="2616255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Фамилия, имя, отчество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41"/>
          <p:cNvSpPr/>
          <p:nvPr/>
        </p:nvSpPr>
        <p:spPr>
          <a:xfrm>
            <a:off x="425788" y="3320806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Адрес проживания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41"/>
          <p:cNvSpPr/>
          <p:nvPr/>
        </p:nvSpPr>
        <p:spPr>
          <a:xfrm>
            <a:off x="2281225" y="3320791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Логин и пароль 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от почты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1"/>
          <p:cNvSpPr/>
          <p:nvPr/>
        </p:nvSpPr>
        <p:spPr>
          <a:xfrm>
            <a:off x="425800" y="4025350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00B1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Селфи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307100" y="1507000"/>
            <a:ext cx="795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Запишите как можно больше верных вариантов!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41"/>
          <p:cNvSpPr/>
          <p:nvPr/>
        </p:nvSpPr>
        <p:spPr>
          <a:xfrm>
            <a:off x="2281225" y="4025350"/>
            <a:ext cx="1736400" cy="553500"/>
          </a:xfrm>
          <a:prstGeom prst="roundRect">
            <a:avLst>
              <a:gd fmla="val 16667" name="adj"/>
            </a:avLst>
          </a:prstGeom>
          <a:solidFill>
            <a:srgbClr val="2D30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297" name="Google Shape;2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>
            <p:ph type="title"/>
          </p:nvPr>
        </p:nvSpPr>
        <p:spPr>
          <a:xfrm>
            <a:off x="311700" y="445025"/>
            <a:ext cx="701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Подведем итоги игры</a:t>
            </a:r>
            <a:endParaRPr/>
          </a:p>
        </p:txBody>
      </p:sp>
      <p:sp>
        <p:nvSpPr>
          <p:cNvPr id="303" name="Google Shape;303;p42"/>
          <p:cNvSpPr txBox="1"/>
          <p:nvPr/>
        </p:nvSpPr>
        <p:spPr>
          <a:xfrm>
            <a:off x="307100" y="1049800"/>
            <a:ext cx="795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Назовите слова, которые дописали в 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столбик «Личная информация»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? Сколько слов получилось придумать?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304" name="Google Shape;3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50" y="2017300"/>
            <a:ext cx="1166035" cy="116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2275" y="3256365"/>
            <a:ext cx="1166035" cy="11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2254" y="3256365"/>
            <a:ext cx="1166035" cy="11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2333" y="2017300"/>
            <a:ext cx="1166035" cy="11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7924" y="2017300"/>
            <a:ext cx="1166035" cy="11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3516" y="2017300"/>
            <a:ext cx="1166035" cy="11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2212" y="3256365"/>
            <a:ext cx="1166035" cy="11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36741" y="2017300"/>
            <a:ext cx="1166035" cy="11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108" y="3256365"/>
            <a:ext cx="1108118" cy="110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72233" y="3256365"/>
            <a:ext cx="1166035" cy="1166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Подведем итоги урока</a:t>
            </a:r>
            <a:endParaRPr/>
          </a:p>
        </p:txBody>
      </p:sp>
      <p:sp>
        <p:nvSpPr>
          <p:cNvPr id="320" name="Google Shape;320;p43"/>
          <p:cNvSpPr txBox="1"/>
          <p:nvPr>
            <p:ph idx="1" type="body"/>
          </p:nvPr>
        </p:nvSpPr>
        <p:spPr>
          <a:xfrm>
            <a:off x="311700" y="1381075"/>
            <a:ext cx="4382100" cy="30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Почему важно хранить личные данные в секрете?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Как личная информация попадает </a:t>
            </a:r>
            <a:r>
              <a:rPr lang="ru">
                <a:solidFill>
                  <a:schemeClr val="dk1"/>
                </a:solidFill>
              </a:rPr>
              <a:t>в Интернет</a:t>
            </a:r>
            <a:r>
              <a:rPr lang="ru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Как предотвратить утечку персональной информации?</a:t>
            </a:r>
            <a:endParaRPr/>
          </a:p>
        </p:txBody>
      </p:sp>
      <p:pic>
        <p:nvPicPr>
          <p:cNvPr descr="Image" id="321" name="Google Shape;32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2225" y="1332525"/>
            <a:ext cx="4490074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7938" y="2554175"/>
            <a:ext cx="1418899" cy="20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Анонс урока</a:t>
            </a:r>
            <a:endParaRPr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311700" y="1076275"/>
            <a:ext cx="5027100" cy="38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Почему важно хранить личные данные в 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секрете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Что такое «приватность» и причем тут «персональные 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данные»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Как персональная информация попадает 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lang="ru"/>
              <a:t>И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нтернет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Как злоумышленники используют нашу личную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информацию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Как предотвратить утечку персональной 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информации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111" name="Google Shape;1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4625" y="1561125"/>
            <a:ext cx="4490074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0338" y="2782775"/>
            <a:ext cx="1418899" cy="20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Домашняя работа</a:t>
            </a:r>
            <a:endParaRPr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329" name="Google Shape;32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 rotWithShape="1">
          <a:blip r:embed="rId4">
            <a:alphaModFix/>
          </a:blip>
          <a:srcRect b="0" l="0" r="21562" t="0"/>
          <a:stretch/>
        </p:blipFill>
        <p:spPr>
          <a:xfrm>
            <a:off x="4138050" y="1335425"/>
            <a:ext cx="4711000" cy="2929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44"/>
          <p:cNvGrpSpPr/>
          <p:nvPr/>
        </p:nvGrpSpPr>
        <p:grpSpPr>
          <a:xfrm>
            <a:off x="5485875" y="3400250"/>
            <a:ext cx="3346426" cy="1472400"/>
            <a:chOff x="5535025" y="3429825"/>
            <a:chExt cx="3346426" cy="1472400"/>
          </a:xfrm>
        </p:grpSpPr>
        <p:pic>
          <p:nvPicPr>
            <p:cNvPr id="332" name="Google Shape;332;p44"/>
            <p:cNvPicPr preferRelativeResize="0"/>
            <p:nvPr/>
          </p:nvPicPr>
          <p:blipFill rotWithShape="1">
            <a:blip r:embed="rId5">
              <a:alphaModFix/>
            </a:blip>
            <a:srcRect b="0" l="33957" r="17670" t="0"/>
            <a:stretch/>
          </p:blipFill>
          <p:spPr>
            <a:xfrm>
              <a:off x="5535025" y="3429825"/>
              <a:ext cx="3346426" cy="1472400"/>
            </a:xfrm>
            <a:prstGeom prst="rect">
              <a:avLst/>
            </a:prstGeom>
            <a:noFill/>
            <a:ln cap="flat" cmpd="sng" w="19050">
              <a:solidFill>
                <a:srgbClr val="76D6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33" name="Google Shape;333;p44"/>
            <p:cNvPicPr preferRelativeResize="0"/>
            <p:nvPr/>
          </p:nvPicPr>
          <p:blipFill rotWithShape="1">
            <a:blip r:embed="rId6">
              <a:alphaModFix/>
            </a:blip>
            <a:srcRect b="0" l="79129" r="0" t="0"/>
            <a:stretch/>
          </p:blipFill>
          <p:spPr>
            <a:xfrm>
              <a:off x="7991275" y="3429825"/>
              <a:ext cx="844711" cy="14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44"/>
            <p:cNvPicPr preferRelativeResize="0"/>
            <p:nvPr/>
          </p:nvPicPr>
          <p:blipFill rotWithShape="1">
            <a:blip r:embed="rId6">
              <a:alphaModFix/>
            </a:blip>
            <a:srcRect b="13114" l="1883" r="56818" t="62182"/>
            <a:stretch/>
          </p:blipFill>
          <p:spPr>
            <a:xfrm>
              <a:off x="5683300" y="4415100"/>
              <a:ext cx="1782399" cy="38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44"/>
          <p:cNvSpPr/>
          <p:nvPr/>
        </p:nvSpPr>
        <p:spPr>
          <a:xfrm>
            <a:off x="5646025" y="3586650"/>
            <a:ext cx="2177700" cy="7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Приватность в цифровом мире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6" name="Google Shape;33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2224" y="3586651"/>
            <a:ext cx="1007675" cy="1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>
            <p:ph idx="1" type="body"/>
          </p:nvPr>
        </p:nvSpPr>
        <p:spPr>
          <a:xfrm>
            <a:off x="311700" y="1609675"/>
            <a:ext cx="3711600" cy="29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Зайти на сайт </a:t>
            </a:r>
            <a:r>
              <a:rPr b="1" lang="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урокцифры.рф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найти урок «Приватность в цифровом мире», 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ознакомиться </a:t>
            </a: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 материалами на сайте.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Пройти тренажер и получить сертификат (прислать сертификат на почту учителя).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4261275" y="1846425"/>
            <a:ext cx="2240700" cy="229200"/>
          </a:xfrm>
          <a:prstGeom prst="rect">
            <a:avLst/>
          </a:prstGeom>
          <a:solidFill>
            <a:srgbClr val="2D30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третий урок сезона 2020/2021</a:t>
            </a:r>
            <a:endParaRPr b="1"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Полезные ресурсы</a:t>
            </a:r>
            <a:endParaRPr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344" name="Google Shape;34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5"/>
          <p:cNvPicPr preferRelativeResize="0"/>
          <p:nvPr/>
        </p:nvPicPr>
        <p:blipFill rotWithShape="1">
          <a:blip r:embed="rId4">
            <a:alphaModFix/>
          </a:blip>
          <a:srcRect b="83042" l="0" r="29790" t="0"/>
          <a:stretch/>
        </p:blipFill>
        <p:spPr>
          <a:xfrm>
            <a:off x="194450" y="1223975"/>
            <a:ext cx="4210050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 txBox="1"/>
          <p:nvPr/>
        </p:nvSpPr>
        <p:spPr>
          <a:xfrm>
            <a:off x="468350" y="4192175"/>
            <a:ext cx="489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www.kaspersky.ru/blog/</a:t>
            </a:r>
            <a:endParaRPr b="1" sz="2000" u="sng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7" name="Google Shape;347;p45"/>
          <p:cNvPicPr preferRelativeResize="0"/>
          <p:nvPr/>
        </p:nvPicPr>
        <p:blipFill rotWithShape="1">
          <a:blip r:embed="rId4">
            <a:alphaModFix/>
          </a:blip>
          <a:srcRect b="0" l="0" r="33199" t="45770"/>
          <a:stretch/>
        </p:blipFill>
        <p:spPr>
          <a:xfrm>
            <a:off x="270650" y="1871925"/>
            <a:ext cx="4005750" cy="20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3975" y="1147775"/>
            <a:ext cx="3884936" cy="28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5"/>
          <p:cNvSpPr txBox="1"/>
          <p:nvPr/>
        </p:nvSpPr>
        <p:spPr>
          <a:xfrm>
            <a:off x="4753938" y="4192175"/>
            <a:ext cx="388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www.kids.kaspersky.ru/</a:t>
            </a:r>
            <a:endParaRPr b="1" sz="2000" u="sng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Запятыня </a:t>
            </a:r>
            <a:r>
              <a:rPr lang="ru"/>
              <a:t>получила </a:t>
            </a:r>
            <a:r>
              <a:rPr lang="ru"/>
              <a:t>сообщение</a:t>
            </a:r>
            <a:endParaRPr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366600" y="1217475"/>
            <a:ext cx="3723600" cy="34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Откуда у незнакомых людей оказалась фотография 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Запятыни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532500" y="1420950"/>
            <a:ext cx="3462900" cy="3167100"/>
          </a:xfrm>
          <a:prstGeom prst="roundRect">
            <a:avLst>
              <a:gd fmla="val 5875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Эй, хрю-хрю смотри, как я испортил твою фотографию. 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Переведи мне </a:t>
            </a: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1000 рублей,</a:t>
            </a: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иначе я её опубликую.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8175065" y="1752742"/>
            <a:ext cx="458100" cy="2439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7"/>
          <p:cNvSpPr/>
          <p:nvPr/>
        </p:nvSpPr>
        <p:spPr>
          <a:xfrm>
            <a:off x="8295534" y="1497637"/>
            <a:ext cx="213600" cy="3261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/>
          <p:nvPr/>
        </p:nvSpPr>
        <p:spPr>
          <a:xfrm>
            <a:off x="8134900" y="1446075"/>
            <a:ext cx="552600" cy="552600"/>
          </a:xfrm>
          <a:prstGeom prst="ellipse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4715550" y="3061225"/>
            <a:ext cx="1804500" cy="12975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835" y="3125412"/>
            <a:ext cx="917746" cy="123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835" y="3202822"/>
            <a:ext cx="585976" cy="58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311700" y="445025"/>
            <a:ext cx="611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Откуда у незнакомых людей оказалась фотография?</a:t>
            </a:r>
            <a:endParaRPr/>
          </a:p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311700" y="1685725"/>
            <a:ext cx="5383500" cy="28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1"/>
                </a:solidFill>
              </a:rPr>
              <a:t>Информацию о себе мы сообщаем не только в личной переписке, но и на странице своего аккаунта.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Чтобы посторонние </a:t>
            </a:r>
            <a:r>
              <a:rPr lang="ru" sz="2000">
                <a:solidFill>
                  <a:schemeClr val="dk1"/>
                </a:solidFill>
              </a:rPr>
              <a:t>люди</a:t>
            </a:r>
            <a:r>
              <a:rPr lang="ru" sz="2000">
                <a:solidFill>
                  <a:schemeClr val="dk1"/>
                </a:solidFill>
              </a:rPr>
              <a:t> не имели доступ к информации на странице, нужно использовать </a:t>
            </a:r>
            <a:r>
              <a:rPr i="1" lang="ru" sz="2000">
                <a:solidFill>
                  <a:schemeClr val="dk1"/>
                </a:solidFill>
              </a:rPr>
              <a:t>настройки приватности</a:t>
            </a:r>
            <a:r>
              <a:rPr lang="ru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chemeClr val="dk1"/>
                </a:solidFill>
              </a:rPr>
              <a:t>Что такое приватность?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descr="Image" id="134" name="Google Shape;13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275" y="1322525"/>
            <a:ext cx="262790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приватность?</a:t>
            </a:r>
            <a:endParaRPr/>
          </a:p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311700" y="1152475"/>
            <a:ext cx="562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ru">
                <a:solidFill>
                  <a:schemeClr val="dk1"/>
                </a:solidFill>
              </a:rPr>
              <a:t>Приватность в Интернете</a:t>
            </a: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— это право человека на сохранение в секрете своей персональной информации.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ru">
                <a:solidFill>
                  <a:schemeClr val="dk1"/>
                </a:solidFill>
              </a:rPr>
              <a:t>Персональная информация </a:t>
            </a: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 это та информация, по которой можно определить, кто вы.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b="1" lang="ru">
                <a:solidFill>
                  <a:schemeClr val="dk1"/>
                </a:solidFill>
              </a:rPr>
              <a:t>Настройки приватности</a:t>
            </a:r>
            <a:r>
              <a:rPr lang="ru">
                <a:solidFill>
                  <a:schemeClr val="dk1"/>
                </a:solidFill>
              </a:rPr>
              <a:t> — это способ установить, кто может видеть ваши записи, фото и другую информацию на вашей странице.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Image" id="142" name="Google Shape;1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075" y="1322525"/>
            <a:ext cx="262790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48" name="Google Shape;1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С</a:t>
            </a:r>
            <a:r>
              <a:rPr b="1" lang="ru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мотрим</a:t>
            </a:r>
            <a:r>
              <a:rPr b="1" lang="ru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 видео</a:t>
            </a:r>
            <a:endParaRPr b="1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4">
            <a:alphaModFix/>
          </a:blip>
          <a:srcRect b="1313" l="0" r="0" t="1420"/>
          <a:stretch/>
        </p:blipFill>
        <p:spPr>
          <a:xfrm>
            <a:off x="4680450" y="1516175"/>
            <a:ext cx="4151851" cy="26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5720775" y="4087000"/>
            <a:ext cx="227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D3092"/>
                </a:solidFill>
                <a:latin typeface="Roboto"/>
                <a:ea typeface="Roboto"/>
                <a:cs typeface="Roboto"/>
                <a:sym typeface="Roboto"/>
              </a:rPr>
              <a:t>Ссылка на видео</a:t>
            </a:r>
            <a:endParaRPr b="1" sz="1800">
              <a:solidFill>
                <a:srgbClr val="2D3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382250" y="2236925"/>
            <a:ext cx="38106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Посмотрим видеолекцию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по теме урока от специалиста «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Лаборатории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 Касперского».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Ответим на вопросы</a:t>
            </a:r>
            <a:endParaRPr/>
          </a:p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311700" y="1304875"/>
            <a:ext cx="477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/>
              <a:t>Что означают понятия</a:t>
            </a:r>
            <a:r>
              <a:rPr lang="ru" sz="1900">
                <a:latin typeface="Roboto"/>
                <a:ea typeface="Roboto"/>
                <a:cs typeface="Roboto"/>
                <a:sym typeface="Roboto"/>
              </a:rPr>
              <a:t> «овершеринг», «цифровой след»?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Как персональная информация попадает в </a:t>
            </a:r>
            <a:r>
              <a:rPr lang="ru" sz="1900"/>
              <a:t>И</a:t>
            </a:r>
            <a:r>
              <a:rPr lang="ru" sz="1900">
                <a:latin typeface="Roboto"/>
                <a:ea typeface="Roboto"/>
                <a:cs typeface="Roboto"/>
                <a:sym typeface="Roboto"/>
              </a:rPr>
              <a:t>нтернет</a:t>
            </a:r>
            <a:r>
              <a:rPr lang="ru" sz="1900">
                <a:latin typeface="Roboto"/>
                <a:ea typeface="Roboto"/>
                <a:cs typeface="Roboto"/>
                <a:sym typeface="Roboto"/>
              </a:rPr>
              <a:t>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Что с личными</a:t>
            </a:r>
            <a:r>
              <a:rPr lang="ru" sz="19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900">
                <a:latin typeface="Roboto"/>
                <a:ea typeface="Roboto"/>
                <a:cs typeface="Roboto"/>
                <a:sym typeface="Roboto"/>
              </a:rPr>
              <a:t>данными может сделать злоумышленник?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Соблюдение каких правил поможет сохранить приватность?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" id="159" name="Google Shape;1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 rotWithShape="1">
          <a:blip r:embed="rId4">
            <a:alphaModFix/>
          </a:blip>
          <a:srcRect b="0" l="0" r="-1327" t="0"/>
          <a:stretch/>
        </p:blipFill>
        <p:spPr>
          <a:xfrm>
            <a:off x="5642700" y="1828875"/>
            <a:ext cx="3887175" cy="24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311700" y="1271950"/>
            <a:ext cx="45942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Фотографии Запятыни оказались доступны посторонним людям. Чтобы этого не происходило</a:t>
            </a:r>
            <a:r>
              <a:rPr lang="ru">
                <a:solidFill>
                  <a:schemeClr val="dk1"/>
                </a:solidFill>
              </a:rPr>
              <a:t>, нужно использовать </a:t>
            </a:r>
            <a:r>
              <a:rPr i="1" lang="ru">
                <a:solidFill>
                  <a:schemeClr val="dk1"/>
                </a:solidFill>
              </a:rPr>
              <a:t>настройки приватности</a:t>
            </a:r>
            <a:r>
              <a:rPr lang="ru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Делали настройки приватности для своих аккаунтов?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Настройки приватности можно найти в основном меню любой соцсети:</a:t>
            </a: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>
                <a:solidFill>
                  <a:schemeClr val="dk1"/>
                </a:solidFill>
              </a:rPr>
              <a:t>Настройки → Приватность.</a:t>
            </a:r>
            <a:endParaRPr/>
          </a:p>
        </p:txBody>
      </p:sp>
      <p:sp>
        <p:nvSpPr>
          <p:cNvPr id="166" name="Google Shape;166;p32"/>
          <p:cNvSpPr txBox="1"/>
          <p:nvPr>
            <p:ph type="title"/>
          </p:nvPr>
        </p:nvSpPr>
        <p:spPr>
          <a:xfrm>
            <a:off x="311700" y="445025"/>
            <a:ext cx="58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Вернемся к Запятыне</a:t>
            </a:r>
            <a:endParaRPr/>
          </a:p>
        </p:txBody>
      </p:sp>
      <p:pic>
        <p:nvPicPr>
          <p:cNvPr descr="Image" id="167" name="Google Shape;1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025" y="1686328"/>
            <a:ext cx="4407650" cy="27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11700" y="445025"/>
            <a:ext cx="58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настройки приватности существуют:</a:t>
            </a:r>
            <a:endParaRPr/>
          </a:p>
        </p:txBody>
      </p:sp>
      <p:pic>
        <p:nvPicPr>
          <p:cNvPr descr="Image" id="174" name="Google Shape;17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030" y="369771"/>
            <a:ext cx="1665225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 txBox="1"/>
          <p:nvPr/>
        </p:nvSpPr>
        <p:spPr>
          <a:xfrm>
            <a:off x="311700" y="1612625"/>
            <a:ext cx="56268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может видеть мои записи: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только друзья</a:t>
            </a:r>
            <a:endParaRPr sz="18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может видеть мои фотографии: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только друзья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может видеть 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мое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местоположение: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только друзья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может писать мне сообщения: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Все пользователи</a:t>
            </a: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только друзья</a:t>
            </a:r>
            <a:endParaRPr sz="18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1800">
                <a:latin typeface="Roboto"/>
                <a:ea typeface="Roboto"/>
                <a:cs typeface="Roboto"/>
                <a:sym typeface="Roboto"/>
              </a:rPr>
              <a:t>1/2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7325" y="1329825"/>
            <a:ext cx="1767500" cy="328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