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3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6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7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4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0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5AE-4BF3-4EC2-B516-97FA8D50C84C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3DE7-73D8-45DD-AA7F-8F81ED522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3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11" y="0"/>
            <a:ext cx="4976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8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12" y="270588"/>
            <a:ext cx="11821886" cy="647544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sz="5600" b="1" dirty="0" smtClean="0">
                <a:solidFill>
                  <a:srgbClr val="FF0000"/>
                </a:solidFill>
              </a:rPr>
              <a:t>) пункт 6 части 1 статьи 48 изложить в следующей редакции</a:t>
            </a:r>
            <a:r>
              <a:rPr lang="ru-RU" sz="5600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"6)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инвалидами (детьми-инвалидами) в части реализации адаптированных образовательных программ, использования форм, методов и средств обучения и воспитания, взаимодействовать при необходимости с медицинскими организациями и центрами психолого-педагогической, медицинской и социальной помощи;";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8) в части 13 статьи 60 слова "</a:t>
            </a:r>
            <a:r>
              <a:rPr lang="ru-RU" sz="5600" b="1" dirty="0" smtClean="0">
                <a:solidFill>
                  <a:srgbClr val="FF0000"/>
                </a:solidFill>
              </a:rPr>
              <a:t>с различными формами умственной отсталости" заменить словами "с нарушением интеллекта";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solidFill>
                  <a:srgbClr val="FF0000"/>
                </a:solidFill>
              </a:rPr>
              <a:t>9) в статье 79: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а) наименование дополнить словами ", инвалидами (детьми-инвалидами)";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б) </a:t>
            </a:r>
            <a:r>
              <a:rPr lang="ru-RU" sz="5600" b="1" dirty="0" smtClean="0">
                <a:solidFill>
                  <a:srgbClr val="FF0000"/>
                </a:solidFill>
              </a:rPr>
              <a:t>часть 1 изложить в следующей редакции</a:t>
            </a:r>
            <a:r>
              <a:rPr lang="ru-RU" sz="5600" dirty="0" smtClean="0"/>
              <a:t>: "1. Условия организации обучения и воспитания обучающихся с ограниченными возможностями здоровья, инвалидов (детей-инвалидов) определяются в рекомендациях психолого-медико-педагогической комиссии, а для инвалидов (детей-инвалидов) также в соответствии с индивидуальной программой реабилитации и </a:t>
            </a:r>
            <a:r>
              <a:rPr lang="ru-RU" sz="5600" dirty="0" err="1" smtClean="0"/>
              <a:t>абилитации</a:t>
            </a:r>
            <a:r>
              <a:rPr lang="ru-RU" sz="5600" dirty="0" smtClean="0"/>
              <a:t> инвалида (ребенка-инвалида).";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в) в части 2 первое предложение изложить в следующей редакции: "Общее образование обучающихся с ограниченными возможностями здоровья, инвалидов (детей-инвалидов) осуществляется в организациях, осуществляющих образовательную деятельность по адаптированным основным общеобразовательным программам, в соответствии с рекомендациями психолого-медико-педагогической комиссии.";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г) </a:t>
            </a:r>
            <a:r>
              <a:rPr lang="ru-RU" sz="5600" b="1" dirty="0" smtClean="0">
                <a:solidFill>
                  <a:srgbClr val="FF0000"/>
                </a:solidFill>
              </a:rPr>
              <a:t>часть 3 изложить в следующей редакции: </a:t>
            </a:r>
            <a:r>
              <a:rPr lang="ru-RU" sz="5600" dirty="0" smtClean="0"/>
              <a:t>"3. </a:t>
            </a:r>
            <a:r>
              <a:rPr lang="ru-RU" sz="5600" b="1" dirty="0" smtClean="0">
                <a:solidFill>
                  <a:srgbClr val="FF0000"/>
                </a:solidFill>
              </a:rPr>
              <a:t>Под специальными условиями для получения образования обучающимися с ограниченными возможностями здоровья, инвалидами (детьми-инвалидами) в настоящем Федеральном законе понимаются</a:t>
            </a:r>
            <a:r>
              <a:rPr lang="ru-RU" sz="5600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1) условия обучения, воспитания и развития, обеспечивающие адаптацию содержания образования и включающие в себя использование адаптированных образовательных программ, методов и средств обучения и воспитания, учитывающих особенности психофизического развития таких обучающихся и состояние их здоровья;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2) проведение групповых и индивидуальных коррекционных занятий;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3) обеспечение специальными учебниками, учебными пособиями и дидактическими материалами, специальными техническими средствами обучения коллективного и индивидуального пользования;</a:t>
            </a:r>
          </a:p>
          <a:p>
            <a:pPr>
              <a:lnSpc>
                <a:spcPct val="120000"/>
              </a:lnSpc>
            </a:pP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93187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98" y="485192"/>
            <a:ext cx="12070702" cy="622351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4) обеспечение предоставления услуг ассистента (помощника), оказывающего необходимую техническую помощь, переводчика русского жестового языка (</a:t>
            </a:r>
            <a:r>
              <a:rPr lang="ru-RU" dirty="0" err="1"/>
              <a:t>сурдопереводчика</a:t>
            </a:r>
            <a:r>
              <a:rPr lang="ru-RU" dirty="0"/>
              <a:t>, </a:t>
            </a:r>
            <a:r>
              <a:rPr lang="ru-RU" dirty="0" err="1"/>
              <a:t>тифлосурдопереводчика</a:t>
            </a:r>
            <a:r>
              <a:rPr lang="ru-RU" dirty="0"/>
              <a:t>), а также педагогических работников в соответствии с рекомендациями психолого-медико-педагогической комиссии;</a:t>
            </a:r>
          </a:p>
          <a:p>
            <a:pPr>
              <a:lnSpc>
                <a:spcPct val="120000"/>
              </a:lnSpc>
            </a:pPr>
            <a:r>
              <a:rPr lang="ru-RU" dirty="0"/>
              <a:t>5) обеспечение доступа в здания и помещения организаций, осуществляющих образовательную деятельность;</a:t>
            </a:r>
          </a:p>
          <a:p>
            <a:pPr>
              <a:lnSpc>
                <a:spcPct val="120000"/>
              </a:lnSpc>
            </a:pPr>
            <a:r>
              <a:rPr lang="ru-RU" dirty="0"/>
              <a:t>6) другие условия, без которых освоение образовательных программ обучающимися с ограниченными возможностями здоровья, инвалидами (детьми-инвалидами) невозможно или затруднено.";</a:t>
            </a:r>
          </a:p>
          <a:p>
            <a:pPr>
              <a:lnSpc>
                <a:spcPct val="120000"/>
              </a:lnSpc>
            </a:pPr>
            <a:r>
              <a:rPr lang="ru-RU" dirty="0"/>
              <a:t>д) в части 5 слова "с умственной отсталостью" заменить словами "с нарушением интеллекта", слова "со сложными дефектами" заменить словами "с тяжелыми множественными нарушениями развития";</a:t>
            </a:r>
          </a:p>
          <a:p>
            <a:pPr>
              <a:lnSpc>
                <a:spcPct val="120000"/>
              </a:lnSpc>
            </a:pPr>
            <a:r>
              <a:rPr lang="ru-RU" dirty="0"/>
              <a:t>е) в части 9 слова "с различными формами умственной отсталости" заменить словами "с нарушением интеллекта";</a:t>
            </a:r>
          </a:p>
          <a:p>
            <a:pPr>
              <a:lnSpc>
                <a:spcPct val="120000"/>
              </a:lnSpc>
            </a:pPr>
            <a:r>
              <a:rPr lang="ru-RU" dirty="0"/>
              <a:t>ж) часть 10 дополнить словами ", инвалидами (детьми-инвалидами)";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з) часть 11 изложить в следующей редакции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"11. Обеспечение обучающихся с ограниченными возможностями здоровья, инвалидов (детей-инвалидов) бесплатными специальными учебниками, учебными пособиями и дидактическими материалами, специальными техническими средствами обучения коллективного и индивидуального пользования, предоставление услуг ассистентов (помощников), оказывающих необходимую техническую помощь, переводчиков русского жестового языка (</a:t>
            </a:r>
            <a:r>
              <a:rPr lang="ru-RU" dirty="0" err="1" smtClean="0"/>
              <a:t>сурдопереводчиков</a:t>
            </a:r>
            <a:r>
              <a:rPr lang="ru-RU" dirty="0" smtClean="0"/>
              <a:t>, </a:t>
            </a:r>
            <a:r>
              <a:rPr lang="ru-RU" dirty="0" err="1" smtClean="0"/>
              <a:t>тифлосурдопереводчиков</a:t>
            </a:r>
            <a:r>
              <a:rPr lang="ru-RU" dirty="0" smtClean="0"/>
              <a:t>), а также педагогических работников в соответствии с рекомендациями психолого-медико-педагогической комиссии являются расходными обязательствами субъекта Российской Федерации в отношении таких обучающихся, за исключением обучающихся за счет бюджетных ассигнований федерального бюджета. Для обучающихся за счет бюджетных ассигнований федерального бюджета обеспечение указанных специальных условий является расходным обязательством Российской Федерации.";</a:t>
            </a:r>
          </a:p>
          <a:p>
            <a:r>
              <a:rPr lang="ru-RU" dirty="0" smtClean="0"/>
              <a:t>10) в пункте 5 части 20 статьи 98 слова "для организации обучения и воспитания ребенка-инвалида в соответствии с индивидуальной программой реабилитации инвалида (при наличии)" </a:t>
            </a:r>
            <a:r>
              <a:rPr lang="ru-RU" b="1" dirty="0" smtClean="0">
                <a:solidFill>
                  <a:srgbClr val="FF0000"/>
                </a:solidFill>
              </a:rPr>
              <a:t>заменить словами "для получения образования обучающимися с ограниченными возможностями здоровья, инвалидами (детьми-инвалидами) в соответствии с рекомендациями психолого-медико-педагогической комиссии, а для инвалидов (детей-инвалидов) также в соответствии с индивидуальной программой реабилитации и </a:t>
            </a:r>
            <a:r>
              <a:rPr lang="ru-RU" b="1" dirty="0" err="1" smtClean="0">
                <a:solidFill>
                  <a:srgbClr val="FF0000"/>
                </a:solidFill>
              </a:rPr>
              <a:t>абилитации</a:t>
            </a:r>
            <a:r>
              <a:rPr lang="ru-RU" b="1" dirty="0" smtClean="0">
                <a:solidFill>
                  <a:srgbClr val="FF0000"/>
                </a:solidFill>
              </a:rPr>
              <a:t> инвалида (ребенка-инвалида)";</a:t>
            </a:r>
          </a:p>
          <a:p>
            <a:r>
              <a:rPr lang="ru-RU" dirty="0" smtClean="0"/>
              <a:t>11) часть 2 статьи 99 после слов "с ограниченными возможностями здоровья," дополнить словами "инвалидами (детьми-инвалидами),".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6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872" y="0"/>
            <a:ext cx="498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400" y="118123"/>
            <a:ext cx="4948193" cy="68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03" y="0"/>
            <a:ext cx="4975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8498"/>
            <a:ext cx="10515600" cy="60275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ПМПК имеет право запросить у специалистов, в частности, педагога-психолога</a:t>
            </a:r>
            <a:r>
              <a:rPr lang="ru-RU" dirty="0" smtClean="0">
                <a:solidFill>
                  <a:srgbClr val="FF0000"/>
                </a:solidFill>
              </a:rPr>
              <a:t>, дополнительные сведения об обучающемся</a:t>
            </a:r>
            <a:r>
              <a:rPr lang="ru-RU" dirty="0" smtClean="0"/>
              <a:t>, в соответствии с письмом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от 23.05.2016 № ВК-1074/07 «О совершенствовании деятельности психолого-медико-педагогических комиссий». Например, запросить результаты углубленного психологического обследования с целью уточнить причины трудностей усвоения образовательной программы, дифференциальной диагностики и т. д.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ПМПК определяет условия организации индивидуальной профилактической работы для обучающихся</a:t>
            </a:r>
            <a:r>
              <a:rPr lang="ru-RU" dirty="0" smtClean="0"/>
              <a:t>, употребляющих ПАВ, совершивших правонарушения, общественно опасные деяния, обвиняемых или подозреваемых в совершении преступлений. </a:t>
            </a:r>
          </a:p>
          <a:p>
            <a:r>
              <a:rPr lang="ru-RU" dirty="0" smtClean="0"/>
              <a:t>В соответствии с новым Положением о ПМПК подготовка рекомендаций по организации индивидуальной профилактической работы с несовершеннолетними в СОП – одно из направлений деятельности комиссии.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8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1804"/>
            <a:ext cx="10515600" cy="5822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 1 марта 2025 года, согласно Положению, мониторинг исполнения рекомендаций ПМПК относится к компетенции центральной ПМПК. Она будет выявлять, созданы ли специальные условия для получения образования конкретному ребенку в организации в соответствии с заключением и рекомендациями комиссии.</a:t>
            </a:r>
          </a:p>
          <a:p>
            <a:pPr marL="0" indent="0">
              <a:buNone/>
            </a:pPr>
            <a:r>
              <a:rPr lang="ru-RU" dirty="0" smtClean="0"/>
              <a:t>Когда педагог-психолог школы готовит заключение образовательной организации, родителей (законных представителей) информируют, что заключения будут представлены в ПМПК, в соответствии с пунктом 2.9 письма </a:t>
            </a:r>
            <a:r>
              <a:rPr lang="ru-RU" dirty="0" err="1" smtClean="0"/>
              <a:t>Минобрнауки</a:t>
            </a:r>
            <a:r>
              <a:rPr lang="ru-RU" dirty="0" smtClean="0"/>
              <a:t> от 23.05.2016 № ВК-1074/07 «О совершенствовании деятельности психолого-медико-педагогических комиссий». Родителей или законных представителей ребенка просят подписать добровольное согласие на обследование школьника с применением методик психолого-педагогической диагностики.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8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861" y="83975"/>
            <a:ext cx="10515600" cy="5533151"/>
          </a:xfrm>
        </p:spPr>
        <p:txBody>
          <a:bodyPr>
            <a:noAutofit/>
          </a:bodyPr>
          <a:lstStyle/>
          <a:p>
            <a:r>
              <a:rPr lang="ru-RU" sz="1400" dirty="0" smtClean="0"/>
              <a:t>ФЗ</a:t>
            </a:r>
            <a:r>
              <a:rPr lang="ru-RU" sz="1400" dirty="0"/>
              <a:t> </a:t>
            </a:r>
            <a:r>
              <a:rPr lang="ru-RU" sz="1400" dirty="0" smtClean="0"/>
              <a:t>О внесении изменений в Федеральный закон "Об образовании в Российской Федерации« от 23 июля 2024 года </a:t>
            </a:r>
          </a:p>
          <a:p>
            <a:r>
              <a:rPr lang="ru-RU" sz="1400" dirty="0" smtClean="0"/>
              <a:t>Одобрен Советом Федерации 2 августа 2024 года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Статья 1 </a:t>
            </a:r>
          </a:p>
          <a:p>
            <a:r>
              <a:rPr lang="ru-RU" sz="1400" dirty="0" smtClean="0"/>
              <a:t>Внести в Федеральный закон от 29 декабря 2012 года № 273-ФЗ "Об образовании в Российской Федерации" следующие изменения:</a:t>
            </a:r>
          </a:p>
          <a:p>
            <a:r>
              <a:rPr lang="ru-RU" sz="1400" dirty="0" smtClean="0"/>
              <a:t>1) </a:t>
            </a:r>
            <a:r>
              <a:rPr lang="ru-RU" sz="1400" b="1" dirty="0" smtClean="0">
                <a:solidFill>
                  <a:srgbClr val="FF0000"/>
                </a:solidFill>
              </a:rPr>
              <a:t>в пункте 7 части 1 статьи </a:t>
            </a:r>
            <a:r>
              <a:rPr lang="ru-RU" sz="1400" dirty="0" smtClean="0"/>
              <a:t>3 слова "форм обучения, методов обучения и воспитания" заменить словами "форм, методов и средств обучения и воспитания";</a:t>
            </a:r>
          </a:p>
          <a:p>
            <a:r>
              <a:rPr lang="ru-RU" sz="1400" dirty="0" smtClean="0"/>
              <a:t>2) </a:t>
            </a:r>
            <a:r>
              <a:rPr lang="ru-RU" sz="1400" b="1" dirty="0" smtClean="0">
                <a:solidFill>
                  <a:srgbClr val="FF0000"/>
                </a:solidFill>
              </a:rPr>
              <a:t>часть 6 статьи 28 дополнить пунктом 4 следующего содержания</a:t>
            </a:r>
            <a:r>
              <a:rPr lang="ru-RU" sz="1400" dirty="0" smtClean="0"/>
              <a:t>: </a:t>
            </a:r>
          </a:p>
          <a:p>
            <a:r>
              <a:rPr lang="ru-RU" sz="1400" dirty="0" smtClean="0"/>
              <a:t>"4) создавать специальные условия для получения образования обучающимися с ограниченными возможностями здоровья, инвалидами (детьми-инвалидами) в соответствии с рекомендациями психолого-медико-педагогической комиссии, а для инвалидов (детей-инвалидов) также в соответствии с индивидуальной программой реабилитации и </a:t>
            </a:r>
            <a:r>
              <a:rPr lang="ru-RU" sz="1400" dirty="0" err="1" smtClean="0"/>
              <a:t>абилитации</a:t>
            </a:r>
            <a:r>
              <a:rPr lang="ru-RU" sz="1400" dirty="0" smtClean="0"/>
              <a:t> инвалида (ребенка-инвалида).";</a:t>
            </a:r>
          </a:p>
          <a:p>
            <a:r>
              <a:rPr lang="ru-RU" sz="1400" dirty="0" smtClean="0"/>
              <a:t>3) </a:t>
            </a:r>
            <a:r>
              <a:rPr lang="ru-RU" sz="1400" b="1" dirty="0" smtClean="0">
                <a:solidFill>
                  <a:srgbClr val="FF0000"/>
                </a:solidFill>
              </a:rPr>
              <a:t>в части 5 статьи 41 третье предложение изложить в следующей редакции</a:t>
            </a:r>
            <a:r>
              <a:rPr lang="ru-RU" sz="1400" dirty="0" smtClean="0"/>
              <a:t>: "Основанием для организации обучения на дому являются обращение в письменной форме родителей (законных представителей) и медицинское заключение, выданное медицинской организацией в порядке, установленном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здравоохранения, о наличии у ребенка заболевания, включенного в перечень заболеваний, наличие которых дает право на обучение по основным общеобразовательным программам на дому, утвержденный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здравоохранения.",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дополнить предложением следующего содержания</a:t>
            </a:r>
            <a:r>
              <a:rPr lang="ru-RU" sz="1400" dirty="0" smtClean="0"/>
              <a:t>: "Основанием для организации обучения в медицинской организации являются обращение в письменной форме родителей (законных представителей) и справка, выданная медицинской организацией в порядке, установленном федеральным органом исполнительной власти, осуществляющим функции по выработке и реализации государственной политики и </a:t>
            </a:r>
            <a:r>
              <a:rPr lang="ru-RU" sz="1400" dirty="0"/>
              <a:t>нормативно-правовому регулированию в сфере здравоохранения, подтверждающая факт госпитализации ребенка в медицинскую организацию, оказывающую специализированную, в том числе высокотехнологичную, медицинскую помощь.";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590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4562"/>
            <a:ext cx="10515600" cy="5337111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4) в статье 42:</a:t>
            </a:r>
          </a:p>
          <a:p>
            <a:r>
              <a:rPr lang="ru-RU" sz="4900" b="1" dirty="0" smtClean="0">
                <a:solidFill>
                  <a:srgbClr val="FF0000"/>
                </a:solidFill>
              </a:rPr>
              <a:t>а) часть 4 </a:t>
            </a:r>
            <a:r>
              <a:rPr lang="ru-RU" sz="4900" dirty="0" smtClean="0"/>
              <a:t>изложить в следующей редакции:</a:t>
            </a:r>
          </a:p>
          <a:p>
            <a:r>
              <a:rPr lang="ru-RU" sz="4900" dirty="0" smtClean="0"/>
              <a:t>"4. Центр психолого-педагогической, медицинской и социальной помощи наряду с помощью, предусмотренной частью 1 настоящей статьи, также:</a:t>
            </a:r>
          </a:p>
          <a:p>
            <a:r>
              <a:rPr lang="ru-RU" sz="4900" dirty="0" smtClean="0"/>
              <a:t>1) оказывает помощь организациям, осуществляющим образовательную деятельность, по вопросам реализации основных общеобразовательных программ, включая адаптированные основные общеобразовательные программы, по вопросам обучения и воспитания обучающихся, в том числе в части:</a:t>
            </a:r>
          </a:p>
          <a:p>
            <a:r>
              <a:rPr lang="ru-RU" sz="4900" dirty="0" smtClean="0"/>
              <a:t>а) психолого-педагогического сопровождения реализации основных общеобразовательных программ, включая адаптированные основные общеобразовательные программы;</a:t>
            </a:r>
          </a:p>
          <a:p>
            <a:r>
              <a:rPr lang="ru-RU" sz="4900" dirty="0" smtClean="0"/>
              <a:t>б) методической помощи в разработке и реализации основных общеобразовательных программ, включая адаптированные основные общеобразовательные программы, в разработке и реализации индивидуальных учебных планов;</a:t>
            </a:r>
          </a:p>
          <a:p>
            <a:r>
              <a:rPr lang="ru-RU" sz="4900" dirty="0" smtClean="0"/>
              <a:t>в) методической помощи в выборе оптимальных форм, методов и средств обучения и воспитания обучающихся;</a:t>
            </a:r>
          </a:p>
          <a:p>
            <a:r>
              <a:rPr lang="ru-RU" sz="4900" dirty="0" smtClean="0"/>
              <a:t>г) методической помощи в выявлении и устранении потенциальных препятствий к обучению и воспитанию обучающихся;</a:t>
            </a:r>
          </a:p>
          <a:p>
            <a:r>
              <a:rPr lang="ru-RU" sz="4900" dirty="0" smtClean="0"/>
              <a:t>2) осуществляет мониторинг эффективности оказываемой организациями, осуществляющими образовательную деятельность, психолого-педагогической, медицинской и социальной помощи детям, испытывающим трудности в освоении основных общеобразовательных программ, развитии и социальной адаптации.";</a:t>
            </a:r>
          </a:p>
          <a:p>
            <a:r>
              <a:rPr lang="ru-RU" sz="4900" dirty="0" smtClean="0"/>
              <a:t>б) в части 5 первое предложение изложить в следующей редакции: "При центрах психолого-педагогической, медицинской и социальной помощи создаются психолого-медико-педагогические комиссии в целях своевременного выявления детей, имеющих особенности физического и (или) психического развития и (или) отклонения в поведении, проведения их комплексного психолого-медико-педагогического обследования и подготовки по его результатам рекомендаций по организации обучения и воспитания, а также подтверждения, уточнения или изменения ранее данных рекомендаций.";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18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0465"/>
            <a:ext cx="10515600" cy="548649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</a:t>
            </a:r>
            <a:r>
              <a:rPr lang="ru-RU" b="1" dirty="0" smtClean="0">
                <a:solidFill>
                  <a:srgbClr val="FF0000"/>
                </a:solidFill>
              </a:rPr>
              <a:t>) дополнить частью 7 следующего содержания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"7. Типовой порядок организации деятельности по оказанию психолого-педагогической, медицинской и социальной помощи, в том числе типовой порядок деятельности центра психолого-педагогической, медицинской и социальной помощи,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по согласованию с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высшего образования,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здравоохранения, и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социальной защиты населения.";</a:t>
            </a:r>
          </a:p>
          <a:p>
            <a:r>
              <a:rPr lang="ru-RU" dirty="0" smtClean="0"/>
              <a:t>5) </a:t>
            </a:r>
            <a:r>
              <a:rPr lang="ru-RU" b="1" dirty="0" smtClean="0">
                <a:solidFill>
                  <a:srgbClr val="FF0000"/>
                </a:solidFill>
              </a:rPr>
              <a:t>в части 5 статьи 43 слова "и различными формами умственной отсталости" заменить словами "или нарушением интеллекта";</a:t>
            </a:r>
          </a:p>
          <a:p>
            <a:r>
              <a:rPr lang="ru-RU" dirty="0" smtClean="0"/>
              <a:t>6) в пункте 2 части 3 статьи 47 слова "средств, методов" заменить словами "методов и средств";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93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1603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</cp:revision>
  <dcterms:created xsi:type="dcterms:W3CDTF">2025-03-25T18:16:29Z</dcterms:created>
  <dcterms:modified xsi:type="dcterms:W3CDTF">2025-03-25T18:45:23Z</dcterms:modified>
</cp:coreProperties>
</file>