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3/25/2025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33600"/>
            <a:ext cx="8305800" cy="1447800"/>
          </a:xfrm>
        </p:spPr>
        <p:txBody>
          <a:bodyPr>
            <a:noAutofit/>
          </a:bodyPr>
          <a:lstStyle/>
          <a:p>
            <a:pPr algn="ctr"/>
            <a:r>
              <a:rPr lang="ru-RU" sz="4800" b="1" i="1" dirty="0" smtClean="0"/>
              <a:t>Требования к документации, предоставляемой на ПМПК</a:t>
            </a:r>
            <a:endParaRPr lang="ru-RU" sz="4800" b="1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8534400" cy="54864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</a:rPr>
              <a:t>В соответствии с приказом Министерства Просвещения РФ </a:t>
            </a:r>
            <a:r>
              <a:rPr lang="ru-RU" sz="4000" dirty="0" smtClean="0">
                <a:solidFill>
                  <a:schemeClr val="tx1"/>
                </a:solidFill>
              </a:rPr>
              <a:t/>
            </a:r>
            <a:br>
              <a:rPr lang="ru-RU" sz="4000" dirty="0" smtClean="0">
                <a:solidFill>
                  <a:schemeClr val="tx1"/>
                </a:solidFill>
              </a:rPr>
            </a:br>
            <a:r>
              <a:rPr lang="ru-RU" sz="4000" dirty="0" smtClean="0">
                <a:solidFill>
                  <a:schemeClr val="tx1"/>
                </a:solidFill>
              </a:rPr>
              <a:t> </a:t>
            </a:r>
            <a:r>
              <a:rPr lang="ru-RU" sz="4000" dirty="0" smtClean="0">
                <a:solidFill>
                  <a:schemeClr val="tx1"/>
                </a:solidFill>
              </a:rPr>
              <a:t>от </a:t>
            </a:r>
            <a:r>
              <a:rPr lang="ru-RU" sz="4000" b="1" dirty="0" smtClean="0">
                <a:solidFill>
                  <a:schemeClr val="tx1"/>
                </a:solidFill>
              </a:rPr>
              <a:t>01.11.2024 № 763 </a:t>
            </a:r>
            <a:r>
              <a:rPr lang="ru-RU" sz="4000" b="1" i="1" dirty="0" smtClean="0">
                <a:solidFill>
                  <a:schemeClr val="tx1"/>
                </a:solidFill>
              </a:rPr>
              <a:t>«Об утверждении Положения о психолого-медико-педагогической комиссии» </a:t>
            </a:r>
            <a:r>
              <a:rPr lang="ru-RU" sz="4000" b="1" i="1" dirty="0" smtClean="0">
                <a:solidFill>
                  <a:schemeClr val="tx1"/>
                </a:solidFill>
              </a:rPr>
              <a:t/>
            </a:r>
            <a:br>
              <a:rPr lang="ru-RU" sz="4000" b="1" i="1" dirty="0" smtClean="0">
                <a:solidFill>
                  <a:schemeClr val="tx1"/>
                </a:solidFill>
              </a:rPr>
            </a:br>
            <a:r>
              <a:rPr lang="ru-RU" sz="4000" u="sng" dirty="0" smtClean="0">
                <a:solidFill>
                  <a:schemeClr val="tx1"/>
                </a:solidFill>
              </a:rPr>
              <a:t>для </a:t>
            </a:r>
            <a:r>
              <a:rPr lang="ru-RU" sz="4000" u="sng" dirty="0" smtClean="0">
                <a:solidFill>
                  <a:schemeClr val="tx1"/>
                </a:solidFill>
              </a:rPr>
              <a:t>проведения обследования в комиссию предоставляются следующие документы</a:t>
            </a:r>
            <a:r>
              <a:rPr lang="ru-RU" sz="4000" dirty="0" smtClean="0">
                <a:solidFill>
                  <a:schemeClr val="tx1"/>
                </a:solidFill>
              </a:rPr>
              <a:t>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23951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b="1" dirty="0" smtClean="0">
                <a:solidFill>
                  <a:schemeClr val="tx1"/>
                </a:solidFill>
              </a:rPr>
              <a:t>Заявление о проведении обследования</a:t>
            </a:r>
            <a:r>
              <a:rPr lang="ru-RU" sz="2000" dirty="0" smtClean="0">
                <a:solidFill>
                  <a:schemeClr val="tx1"/>
                </a:solidFill>
              </a:rPr>
              <a:t> в психолого-медико-педагогической комиссии родителя (законного представителя) обследуемого. </a:t>
            </a:r>
            <a:r>
              <a:rPr lang="ru-RU" sz="2000" i="1" u="sng" dirty="0" smtClean="0">
                <a:solidFill>
                  <a:schemeClr val="tx1"/>
                </a:solidFill>
              </a:rPr>
              <a:t>(рекомендуемый образец в Приложении)</a:t>
            </a:r>
            <a:r>
              <a:rPr lang="ru-RU" sz="2000" dirty="0" smtClean="0">
                <a:solidFill>
                  <a:schemeClr val="tx1"/>
                </a:solidFill>
              </a:rPr>
              <a:t> 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Подписью родителя (законного представителя) обследуемого заверяется также согласие на обработку полученных в связи с обследованием персональных данных и факт ознакомления с порядком проведения обследования в комиссии.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b="1" dirty="0" smtClean="0">
                <a:solidFill>
                  <a:schemeClr val="tx1"/>
                </a:solidFill>
              </a:rPr>
              <a:t>Копия документа, удостоверяющего личность родителя (законного представителя) и ребенка старше 14 лет</a:t>
            </a:r>
            <a:r>
              <a:rPr lang="ru-RU" sz="2000" dirty="0" smtClean="0">
                <a:solidFill>
                  <a:schemeClr val="tx1"/>
                </a:solidFill>
              </a:rPr>
              <a:t>. </a:t>
            </a: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/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- </a:t>
            </a:r>
            <a:r>
              <a:rPr lang="ru-RU" sz="2000" b="1" dirty="0" smtClean="0">
                <a:solidFill>
                  <a:schemeClr val="tx1"/>
                </a:solidFill>
              </a:rPr>
              <a:t>Копия свидетельства о рождении обследуемого или документа, подтверждающего родство заявителя</a:t>
            </a:r>
            <a:r>
              <a:rPr lang="ru-RU" sz="2000" dirty="0" smtClean="0">
                <a:solidFill>
                  <a:schemeClr val="tx1"/>
                </a:solidFill>
              </a:rPr>
              <a:t>. При необходимости – установление опеки или попечительства.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При проведении обследования родитель (законный представитель) обследуемого предъявляет в комиссию оригиналы документов, удостоверяющих личность и подтверждающих родство.</a:t>
            </a:r>
            <a:endParaRPr lang="ru-RU" sz="18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391912"/>
          </a:xfrm>
        </p:spPr>
        <p:txBody>
          <a:bodyPr>
            <a:normAutofit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>- </a:t>
            </a:r>
            <a:r>
              <a:rPr lang="ru-RU" sz="2200" b="1" dirty="0" smtClean="0">
                <a:solidFill>
                  <a:schemeClr val="tx1"/>
                </a:solidFill>
              </a:rPr>
              <a:t>Направление Организации, организации, осуществляющей социальное обслуживание, медицинской организации, других организаций </a:t>
            </a:r>
            <a:r>
              <a:rPr lang="ru-RU" sz="2200" dirty="0" smtClean="0">
                <a:solidFill>
                  <a:schemeClr val="tx1"/>
                </a:solidFill>
              </a:rPr>
              <a:t>(при наличии).</a:t>
            </a:r>
            <a:r>
              <a:rPr lang="ru-RU" sz="2200" i="1" u="sng" dirty="0" smtClean="0">
                <a:solidFill>
                  <a:schemeClr val="tx1"/>
                </a:solidFill>
              </a:rPr>
              <a:t> (рекомендуемый образец в Приложении)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r>
              <a:rPr lang="ru-RU" sz="2200" i="1" u="sng" dirty="0" smtClean="0">
                <a:solidFill>
                  <a:schemeClr val="tx1"/>
                </a:solidFill>
              </a:rPr>
              <a:t/>
            </a:r>
            <a:br>
              <a:rPr lang="ru-RU" sz="2200" i="1" u="sng" dirty="0" smtClean="0">
                <a:solidFill>
                  <a:schemeClr val="tx1"/>
                </a:solidFill>
              </a:rPr>
            </a:br>
            <a:r>
              <a:rPr lang="ru-RU" sz="2200" i="1" u="sng" dirty="0" smtClean="0">
                <a:solidFill>
                  <a:schemeClr val="tx1"/>
                </a:solidFill>
              </a:rPr>
              <a:t/>
            </a:r>
            <a:br>
              <a:rPr lang="ru-RU" sz="2200" i="1" u="sng" dirty="0" smtClean="0">
                <a:solidFill>
                  <a:schemeClr val="tx1"/>
                </a:solidFill>
              </a:rPr>
            </a:br>
            <a:r>
              <a:rPr lang="ru-RU" sz="2200" dirty="0" smtClean="0"/>
              <a:t> </a:t>
            </a:r>
            <a:r>
              <a:rPr lang="ru-RU" sz="2200" dirty="0" smtClean="0">
                <a:solidFill>
                  <a:schemeClr val="tx1"/>
                </a:solidFill>
              </a:rPr>
              <a:t>- </a:t>
            </a:r>
            <a:r>
              <a:rPr lang="ru-RU" sz="2200" b="1" dirty="0" smtClean="0">
                <a:solidFill>
                  <a:schemeClr val="tx1"/>
                </a:solidFill>
              </a:rPr>
              <a:t>Представление психолого-педагогического консилиума организации, осуществляющей образовательную деятельность (специалистов, осуществляющих психолого-педагогическое сопровождение)</a:t>
            </a:r>
            <a:r>
              <a:rPr lang="ru-RU" sz="2200" dirty="0" smtClean="0">
                <a:solidFill>
                  <a:schemeClr val="tx1"/>
                </a:solidFill>
              </a:rPr>
              <a:t>(при наличии).</a:t>
            </a:r>
            <a:r>
              <a:rPr lang="ru-RU" sz="2200" i="1" u="sng" dirty="0" smtClean="0">
                <a:solidFill>
                  <a:schemeClr val="tx1"/>
                </a:solidFill>
              </a:rPr>
              <a:t> (рекомендуемый образец в Приложении)</a:t>
            </a:r>
            <a:r>
              <a:rPr lang="ru-RU" sz="2200" dirty="0" smtClean="0">
                <a:solidFill>
                  <a:schemeClr val="tx1"/>
                </a:solidFill>
              </a:rPr>
              <a:t> 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Дополнительно, в качестве приложения к Представлению </a:t>
            </a:r>
            <a:r>
              <a:rPr lang="ru-RU" sz="2200" dirty="0" err="1" smtClean="0">
                <a:solidFill>
                  <a:schemeClr val="tx1"/>
                </a:solidFill>
              </a:rPr>
              <a:t>ППк</a:t>
            </a:r>
            <a:r>
              <a:rPr lang="ru-RU" sz="2200" dirty="0" smtClean="0">
                <a:solidFill>
                  <a:schemeClr val="tx1"/>
                </a:solidFill>
              </a:rPr>
              <a:t>, предоставляются сведения о текущей успеваемости, о результатах промежуточной аттестации по учебным предметам, копия приказа об организации обучения на дому и (или) в медицинской организации.</a:t>
            </a:r>
            <a:endParaRPr lang="ru-RU" sz="2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6153912"/>
          </a:xfrm>
        </p:spPr>
        <p:txBody>
          <a:bodyPr>
            <a:normAutofit fontScale="90000"/>
          </a:bodyPr>
          <a:lstStyle/>
          <a:p>
            <a:r>
              <a:rPr lang="ru-RU" sz="2200" dirty="0" smtClean="0">
                <a:solidFill>
                  <a:schemeClr val="tx1"/>
                </a:solidFill>
              </a:rPr>
              <a:t>- </a:t>
            </a:r>
            <a:r>
              <a:rPr lang="ru-RU" sz="2200" b="1" dirty="0" smtClean="0">
                <a:solidFill>
                  <a:schemeClr val="tx1"/>
                </a:solidFill>
              </a:rPr>
              <a:t>Постановление комиссии по делам несовершеннолетних и защите их прав о направлении на комиссию</a:t>
            </a:r>
            <a:r>
              <a:rPr lang="ru-RU" sz="2200" dirty="0" smtClean="0">
                <a:solidFill>
                  <a:schemeClr val="tx1"/>
                </a:solidFill>
              </a:rPr>
              <a:t> (при наличии</a:t>
            </a:r>
            <a:r>
              <a:rPr lang="ru-RU" sz="2200" dirty="0" smtClean="0">
                <a:solidFill>
                  <a:schemeClr val="tx1"/>
                </a:solidFill>
              </a:rPr>
              <a:t>).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- </a:t>
            </a:r>
            <a:r>
              <a:rPr lang="ru-RU" sz="2200" b="1" dirty="0" smtClean="0">
                <a:solidFill>
                  <a:schemeClr val="tx1"/>
                </a:solidFill>
              </a:rPr>
              <a:t>Копия заключения (заключений) ПМПК о результатах ранее проведенного обследования</a:t>
            </a:r>
            <a:r>
              <a:rPr lang="ru-RU" sz="2200" dirty="0" smtClean="0">
                <a:solidFill>
                  <a:schemeClr val="tx1"/>
                </a:solidFill>
              </a:rPr>
              <a:t> (при наличии</a:t>
            </a:r>
            <a:r>
              <a:rPr lang="ru-RU" sz="2200" dirty="0" smtClean="0">
                <a:solidFill>
                  <a:schemeClr val="tx1"/>
                </a:solidFill>
              </a:rPr>
              <a:t>).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b="1" dirty="0" smtClean="0">
                <a:solidFill>
                  <a:schemeClr val="tx1"/>
                </a:solidFill>
              </a:rPr>
              <a:t>- Копии справки, подтверждающей факт установления инвалидности, и ИПРА</a:t>
            </a:r>
            <a:r>
              <a:rPr lang="ru-RU" sz="2200" dirty="0" smtClean="0">
                <a:solidFill>
                  <a:schemeClr val="tx1"/>
                </a:solidFill>
              </a:rPr>
              <a:t> (при наличии</a:t>
            </a:r>
            <a:r>
              <a:rPr lang="ru-RU" sz="2200" dirty="0" smtClean="0">
                <a:solidFill>
                  <a:schemeClr val="tx1"/>
                </a:solidFill>
              </a:rPr>
              <a:t>)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- </a:t>
            </a:r>
            <a:r>
              <a:rPr lang="ru-RU" sz="2200" b="1" dirty="0" smtClean="0">
                <a:solidFill>
                  <a:schemeClr val="tx1"/>
                </a:solidFill>
              </a:rPr>
              <a:t>Медицинское заключение с информацией о состоянии здоровья обследуемого, выданное медицинской организацией по месту жительства обследуемого</a:t>
            </a:r>
            <a:r>
              <a:rPr lang="ru-RU" sz="2200" dirty="0" smtClean="0">
                <a:solidFill>
                  <a:schemeClr val="tx1"/>
                </a:solidFill>
              </a:rPr>
              <a:t>. </a:t>
            </a:r>
            <a:r>
              <a:rPr lang="ru-RU" sz="2200" dirty="0" smtClean="0">
                <a:solidFill>
                  <a:schemeClr val="tx1"/>
                </a:solidFill>
              </a:rPr>
              <a:t>Медицинское </a:t>
            </a:r>
            <a:r>
              <a:rPr lang="ru-RU" sz="2200" dirty="0" smtClean="0">
                <a:solidFill>
                  <a:schemeClr val="tx1"/>
                </a:solidFill>
              </a:rPr>
              <a:t>заключение действительно для предоставления в комиссию в течение 6 месяцев со дня его оформления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/>
            </a:r>
            <a:br>
              <a:rPr lang="ru-RU" sz="2200" dirty="0" smtClean="0">
                <a:solidFill>
                  <a:schemeClr val="tx1"/>
                </a:solidFill>
              </a:rPr>
            </a:br>
            <a:r>
              <a:rPr lang="ru-RU" sz="2200" dirty="0" smtClean="0">
                <a:solidFill>
                  <a:schemeClr val="tx1"/>
                </a:solidFill>
              </a:rPr>
              <a:t>- </a:t>
            </a:r>
            <a:r>
              <a:rPr lang="ru-RU" sz="2200" b="1" dirty="0" smtClean="0">
                <a:solidFill>
                  <a:schemeClr val="tx1"/>
                </a:solidFill>
              </a:rPr>
              <a:t>Копии диагностических и (или) контрольных работ</a:t>
            </a:r>
            <a:r>
              <a:rPr lang="ru-RU" sz="2200" dirty="0" smtClean="0">
                <a:solidFill>
                  <a:schemeClr val="tx1"/>
                </a:solidFill>
              </a:rPr>
              <a:t> обследуемого обучающегося, заверенные руководителем Организации, </a:t>
            </a:r>
            <a:r>
              <a:rPr lang="ru-RU" sz="2200" b="1" dirty="0" smtClean="0">
                <a:solidFill>
                  <a:schemeClr val="tx1"/>
                </a:solidFill>
              </a:rPr>
              <a:t>оригиналы рабочих тетрадей по русскому языку и математике</a:t>
            </a:r>
            <a:r>
              <a:rPr lang="ru-RU" sz="2200" dirty="0" smtClean="0">
                <a:solidFill>
                  <a:schemeClr val="tx1"/>
                </a:solidFill>
              </a:rPr>
              <a:t>. Для детей дошкольного возраста – </a:t>
            </a:r>
            <a:r>
              <a:rPr lang="ru-RU" sz="2200" b="1" dirty="0" smtClean="0">
                <a:solidFill>
                  <a:schemeClr val="tx1"/>
                </a:solidFill>
              </a:rPr>
              <a:t>результаты самостоятельной продуктивной деятельности</a:t>
            </a:r>
            <a:r>
              <a:rPr lang="ru-RU" sz="2200" dirty="0" smtClean="0">
                <a:solidFill>
                  <a:schemeClr val="tx1"/>
                </a:solidFill>
              </a:rPr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5468112"/>
          </a:xfrm>
        </p:spPr>
        <p:txBody>
          <a:bodyPr>
            <a:normAutofit/>
          </a:bodyPr>
          <a:lstStyle/>
          <a:p>
            <a:r>
              <a:rPr lang="ru-RU" sz="3200" dirty="0" smtClean="0">
                <a:solidFill>
                  <a:schemeClr val="tx1"/>
                </a:solidFill>
              </a:rPr>
              <a:t>По результатам обследования комиссия на бланке оформляет заключение и рекомендации. </a:t>
            </a:r>
            <a:r>
              <a:rPr lang="ru-RU" sz="3200" i="1" u="sng" dirty="0" smtClean="0">
                <a:solidFill>
                  <a:schemeClr val="tx1"/>
                </a:solidFill>
              </a:rPr>
              <a:t>(образцы в Приложении)</a:t>
            </a:r>
            <a:br>
              <a:rPr lang="ru-RU" sz="3200" i="1" u="sng" dirty="0" smtClean="0">
                <a:solidFill>
                  <a:schemeClr val="tx1"/>
                </a:solidFill>
              </a:rPr>
            </a:br>
            <a:r>
              <a:rPr lang="ru-RU" sz="3200" i="1" u="sng" dirty="0" smtClean="0">
                <a:solidFill>
                  <a:schemeClr val="tx1"/>
                </a:solidFill>
              </a:rPr>
              <a:t/>
            </a:r>
            <a:br>
              <a:rPr lang="ru-RU" sz="3200" i="1" u="sng" dirty="0" smtClean="0">
                <a:solidFill>
                  <a:schemeClr val="tx1"/>
                </a:solidFill>
              </a:rPr>
            </a:b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Заключение комиссии оформляется в двух экземплярах. </a:t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>
                <a:solidFill>
                  <a:schemeClr val="tx1"/>
                </a:solidFill>
              </a:rPr>
              <a:t/>
            </a:r>
            <a:br>
              <a:rPr lang="ru-RU" sz="3200" dirty="0" smtClean="0">
                <a:solidFill>
                  <a:schemeClr val="tx1"/>
                </a:solidFill>
              </a:rPr>
            </a:br>
            <a:r>
              <a:rPr lang="ru-RU" sz="3200" dirty="0" smtClean="0"/>
              <a:t> </a:t>
            </a:r>
            <a:r>
              <a:rPr lang="ru-RU" sz="3200" dirty="0" smtClean="0">
                <a:solidFill>
                  <a:schemeClr val="tx1"/>
                </a:solidFill>
              </a:rPr>
              <a:t>Заключение комиссии действительно для предоставления в выше перечисленные организации в течение 1 календарного года со дня его подписания.</a:t>
            </a:r>
            <a:endParaRPr lang="ru-RU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</TotalTime>
  <Words>94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Поток</vt:lpstr>
      <vt:lpstr>Требования к документации, предоставляемой на ПМПК</vt:lpstr>
      <vt:lpstr>В соответствии с приказом Министерства Просвещения РФ   от 01.11.2024 № 763 «Об утверждении Положения о психолого-медико-педагогической комиссии»  для проведения обследования в комиссию предоставляются следующие документы: </vt:lpstr>
      <vt:lpstr>- Заявление о проведении обследования в психолого-медико-педагогической комиссии родителя (законного представителя) обследуемого. (рекомендуемый образец в Приложении)  Подписью родителя (законного представителя) обследуемого заверяется также согласие на обработку полученных в связи с обследованием персональных данных и факт ознакомления с порядком проведения обследования в комиссии.   - Копия документа, удостоверяющего личность родителя (законного представителя) и ребенка старше 14 лет.   - Копия свидетельства о рождении обследуемого или документа, подтверждающего родство заявителя. При необходимости – установление опеки или попечительства. При проведении обследования родитель (законный представитель) обследуемого предъявляет в комиссию оригиналы документов, удостоверяющих личность и подтверждающих родство.</vt:lpstr>
      <vt:lpstr>- Направление Организации, организации, осуществляющей социальное обслуживание, медицинской организации, других организаций (при наличии). (рекомендуемый образец в Приложении)    - Представление психолого-педагогического консилиума организации, осуществляющей образовательную деятельность (специалистов, осуществляющих психолого-педагогическое сопровождение)(при наличии). (рекомендуемый образец в Приложении)  Дополнительно, в качестве приложения к Представлению ППк, предоставляются сведения о текущей успеваемости, о результатах промежуточной аттестации по учебным предметам, копия приказа об организации обучения на дому и (или) в медицинской организации.</vt:lpstr>
      <vt:lpstr>- Постановление комиссии по делам несовершеннолетних и защите их прав о направлении на комиссию (при наличии).  - Копия заключения (заключений) ПМПК о результатах ранее проведенного обследования (при наличии).  - Копии справки, подтверждающей факт установления инвалидности, и ИПРА (при наличии)  - Медицинское заключение с информацией о состоянии здоровья обследуемого, выданное медицинской организацией по месту жительства обследуемого. Медицинское заключение действительно для предоставления в комиссию в течение 6 месяцев со дня его оформления.  - Копии диагностических и (или) контрольных работ обследуемого обучающегося, заверенные руководителем Организации, оригиналы рабочих тетрадей по русскому языку и математике. Для детей дошкольного возраста – результаты самостоятельной продуктивной деятельности. </vt:lpstr>
      <vt:lpstr>По результатам обследования комиссия на бланке оформляет заключение и рекомендации. (образцы в Приложении)   Заключение комиссии оформляется в двух экземплярах.    Заключение комиссии действительно для предоставления в выше перечисленные организации в течение 1 календарного года со дня его подписания.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Требования к документации, предоставляемой на ПМПК</dc:title>
  <dc:creator>Анна</dc:creator>
  <cp:lastModifiedBy>Анна</cp:lastModifiedBy>
  <cp:revision>4</cp:revision>
  <dcterms:created xsi:type="dcterms:W3CDTF">2025-03-25T17:52:53Z</dcterms:created>
  <dcterms:modified xsi:type="dcterms:W3CDTF">2025-03-25T18:16:32Z</dcterms:modified>
</cp:coreProperties>
</file>